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543" r:id="rId2"/>
    <p:sldId id="532" r:id="rId3"/>
    <p:sldId id="534" r:id="rId4"/>
    <p:sldId id="544" r:id="rId5"/>
    <p:sldId id="541" r:id="rId6"/>
    <p:sldId id="491" r:id="rId7"/>
    <p:sldId id="536" r:id="rId8"/>
    <p:sldId id="498" r:id="rId9"/>
    <p:sldId id="504" r:id="rId10"/>
    <p:sldId id="499" r:id="rId11"/>
    <p:sldId id="545" r:id="rId12"/>
    <p:sldId id="533" r:id="rId13"/>
    <p:sldId id="529" r:id="rId14"/>
    <p:sldId id="530" r:id="rId15"/>
    <p:sldId id="546" r:id="rId16"/>
  </p:sldIdLst>
  <p:sldSz cx="9906000" cy="6858000" type="A4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90"/>
    <a:srgbClr val="B9CDE5"/>
    <a:srgbClr val="C6D9F1"/>
    <a:srgbClr val="9BBB59"/>
    <a:srgbClr val="E2EEF6"/>
    <a:srgbClr val="FF33CC"/>
    <a:srgbClr val="FF00FF"/>
    <a:srgbClr val="FFFF99"/>
    <a:srgbClr val="FFFF66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074" autoAdjust="0"/>
    <p:restoredTop sz="94671" autoAdjust="0"/>
  </p:normalViewPr>
  <p:slideViewPr>
    <p:cSldViewPr>
      <p:cViewPr>
        <p:scale>
          <a:sx n="90" d="100"/>
          <a:sy n="90" d="100"/>
        </p:scale>
        <p:origin x="-822" y="34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7357" cy="470019"/>
          </a:xfrm>
          <a:prstGeom prst="rect">
            <a:avLst/>
          </a:prstGeom>
        </p:spPr>
        <p:txBody>
          <a:bodyPr vert="horz" lIns="90146" tIns="45074" rIns="90146" bIns="4507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481" y="1"/>
            <a:ext cx="3077357" cy="470019"/>
          </a:xfrm>
          <a:prstGeom prst="rect">
            <a:avLst/>
          </a:prstGeom>
        </p:spPr>
        <p:txBody>
          <a:bodyPr vert="horz" lIns="90146" tIns="45074" rIns="90146" bIns="45074" rtlCol="0"/>
          <a:lstStyle>
            <a:lvl1pPr algn="r">
              <a:defRPr sz="1200"/>
            </a:lvl1pPr>
          </a:lstStyle>
          <a:p>
            <a:fld id="{BE7758F8-2217-4958-B8AB-6E71AED33899}" type="datetimeFigureOut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703263"/>
            <a:ext cx="5086350" cy="3521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146" tIns="45074" rIns="90146" bIns="4507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12" y="4459227"/>
            <a:ext cx="5681653" cy="4225707"/>
          </a:xfrm>
          <a:prstGeom prst="rect">
            <a:avLst/>
          </a:prstGeom>
        </p:spPr>
        <p:txBody>
          <a:bodyPr vert="horz" lIns="90146" tIns="45074" rIns="90146" bIns="4507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916970"/>
            <a:ext cx="3077357" cy="470019"/>
          </a:xfrm>
          <a:prstGeom prst="rect">
            <a:avLst/>
          </a:prstGeom>
        </p:spPr>
        <p:txBody>
          <a:bodyPr vert="horz" lIns="90146" tIns="45074" rIns="90146" bIns="4507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481" y="8916970"/>
            <a:ext cx="3077357" cy="470019"/>
          </a:xfrm>
          <a:prstGeom prst="rect">
            <a:avLst/>
          </a:prstGeom>
        </p:spPr>
        <p:txBody>
          <a:bodyPr vert="horz" lIns="90146" tIns="45074" rIns="90146" bIns="45074" rtlCol="0" anchor="b"/>
          <a:lstStyle>
            <a:lvl1pPr algn="r">
              <a:defRPr sz="1200"/>
            </a:lvl1pPr>
          </a:lstStyle>
          <a:p>
            <a:fld id="{637E3E44-73FC-4D44-845E-F09D9E5197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38910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185BE-0774-45D2-B754-9A76D4DC4561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54262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4F7E4F-6CE2-44FE-8A32-9341FE0E3D8B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C3F61-83A5-48BC-B4FE-02F63D93A2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9716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3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3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C2C837-0D77-43C1-8628-22002FEB4DBB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2BB26-BC13-4284-B6BA-34FC6E621D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9508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C22340-77F3-4068-8DD9-72AA08785F38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6174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CE7E41-50F3-436E-81AF-101843149A8D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DC571-5041-41B4-B90C-E9125FAAD8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4959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5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5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504EDD-3931-4A91-8CAF-D728AF4C9A0D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7FFF6-1436-407E-8028-B4C8DBF9C3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27284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9FD87-33B6-4255-877D-797BB13201D1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CFED5D-3681-454E-810B-EC62CEF8A9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0720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57B444-9443-4405-AE78-36A28D8F437B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173F4-1867-48CC-83D6-F90EB4A532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9139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F58CE3-6111-44D0-997B-DD6EC13AC967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32057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9FE886-C9A1-48AE-866E-98D5FA55BF3C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D6C87-2419-47DC-A659-539835535A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40064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C5DD3D-1A2A-4255-84AB-1E21141524D2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705AE-EA98-41B4-A5DD-1CF11A87D9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051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A7EF3E1-6A8B-48DA-8D4E-E26F7DC82B63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0C827CA-4E3F-43C5-9401-B47D048D72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33759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14"/>
          <p:cNvSpPr txBox="1">
            <a:spLocks noChangeArrowheads="1"/>
          </p:cNvSpPr>
          <p:nvPr/>
        </p:nvSpPr>
        <p:spPr bwMode="auto">
          <a:xfrm>
            <a:off x="457200" y="228600"/>
            <a:ext cx="9372599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The Republic of the Union of Myanmar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Ministry of Electric Power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Electricity Supply Enterprise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Mon State Office</a:t>
            </a:r>
          </a:p>
        </p:txBody>
      </p:sp>
      <p:sp>
        <p:nvSpPr>
          <p:cNvPr id="2052" name="TextBox 15"/>
          <p:cNvSpPr txBox="1">
            <a:spLocks noChangeArrowheads="1"/>
          </p:cNvSpPr>
          <p:nvPr/>
        </p:nvSpPr>
        <p:spPr bwMode="auto">
          <a:xfrm>
            <a:off x="990600" y="4960203"/>
            <a:ext cx="8153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Priorities and Detailed Description of Electrification Plan</a:t>
            </a:r>
          </a:p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For Mon State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053" name="TextBox 16"/>
          <p:cNvSpPr txBox="1">
            <a:spLocks noChangeArrowheads="1"/>
          </p:cNvSpPr>
          <p:nvPr/>
        </p:nvSpPr>
        <p:spPr bwMode="auto">
          <a:xfrm>
            <a:off x="457200" y="6260068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latin typeface="Myanmar3" pitchFamily="18" charset="0"/>
                <a:ea typeface="Myanmar3" pitchFamily="18" charset="0"/>
                <a:cs typeface="Myanmar2" pitchFamily="34" charset="0"/>
              </a:rPr>
              <a:t>Dated -21.Oct.2015</a:t>
            </a:r>
            <a:endParaRPr lang="en-US" b="1" dirty="0">
              <a:latin typeface="Myanmar3" pitchFamily="18" charset="0"/>
              <a:ea typeface="Myanmar3" pitchFamily="18" charset="0"/>
              <a:cs typeface="Myanmar2" pitchFamily="34" charset="0"/>
            </a:endParaRPr>
          </a:p>
        </p:txBody>
      </p:sp>
      <p:pic>
        <p:nvPicPr>
          <p:cNvPr id="6" name="Picture 5" descr="MOEP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4895" y="2362200"/>
            <a:ext cx="1748709" cy="2209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228600"/>
            <a:ext cx="9372600" cy="6477000"/>
          </a:xfrm>
          <a:prstGeom prst="rect">
            <a:avLst/>
          </a:prstGeom>
          <a:noFill/>
          <a:ln w="19050">
            <a:solidFill>
              <a:srgbClr val="DA5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9393" y="641538"/>
            <a:ext cx="4624387" cy="62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064" y="1142999"/>
            <a:ext cx="2743200" cy="1676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28487"/>
            <a:ext cx="2743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5181600"/>
            <a:ext cx="284321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1143000"/>
            <a:ext cx="2743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3352800"/>
            <a:ext cx="2743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0" y="76200"/>
            <a:ext cx="9906000" cy="685800"/>
          </a:xfrm>
          <a:prstGeom prst="rect">
            <a:avLst/>
          </a:prstGeom>
          <a:noFill/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of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Thaton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District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743200" y="1600200"/>
            <a:ext cx="10668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-65567" y="1143000"/>
            <a:ext cx="33147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</a:t>
            </a: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Kyaiktho</a:t>
            </a: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Township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No.  of Villages           -   5 </a:t>
            </a: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Househld</a:t>
            </a: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             -   2062 Estimated Cost          -    213.579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-46964" y="3276600"/>
            <a:ext cx="33147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</a:t>
            </a: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Thaton</a:t>
            </a: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No.  of Villages           -   20 </a:t>
            </a: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Househld</a:t>
            </a: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             -   1711 Estimated Cost            -    735.654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-95697" y="5214473"/>
            <a:ext cx="33147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  </a:t>
            </a: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Thaton</a:t>
            </a: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District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-   51Nos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Househld</a:t>
            </a: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             -   7291 Estimated Cost             -    1879.080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200900" y="1219200"/>
            <a:ext cx="33147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 </a:t>
            </a: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Belin</a:t>
            </a: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No.  of Villages           -   20 </a:t>
            </a: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Househld</a:t>
            </a: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             -   2101 Estimated Cost          -    685.113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162800" y="3352800"/>
            <a:ext cx="33147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</a:t>
            </a: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Paung</a:t>
            </a: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No.  of Villages           -   6 </a:t>
            </a: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Househld</a:t>
            </a: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             -   1417 Estimated Cost            -    244.734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743200" y="3962400"/>
            <a:ext cx="2286000" cy="76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6400800" y="1524000"/>
            <a:ext cx="7620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6705600" y="5029200"/>
            <a:ext cx="7620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914400"/>
            <a:ext cx="9601200" cy="609600"/>
          </a:xfrm>
          <a:solidFill>
            <a:srgbClr val="FFFF00"/>
          </a:solidFill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The Statement of Fiscal Yearly Budget and Electrified Connection for Mon State 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2" y="1524000"/>
          <a:ext cx="9585687" cy="4572000"/>
        </p:xfrm>
        <a:graphic>
          <a:graphicData uri="http://schemas.openxmlformats.org/drawingml/2006/table">
            <a:tbl>
              <a:tblPr/>
              <a:tblGrid>
                <a:gridCol w="272936"/>
                <a:gridCol w="2377440"/>
                <a:gridCol w="1038133"/>
                <a:gridCol w="914400"/>
                <a:gridCol w="787954"/>
                <a:gridCol w="1371600"/>
                <a:gridCol w="588185"/>
                <a:gridCol w="823427"/>
                <a:gridCol w="588185"/>
                <a:gridCol w="823427"/>
              </a:tblGrid>
              <a:tr h="538962">
                <a:tc rowSpan="3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Fiscal Year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State/Region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Capital Budget for 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ESE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State/Region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Capital Budget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for DRD (mil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Electrified  Connection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76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On Grid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66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Cost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for 11 kV Line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&amp; 11/0.4 TR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Cost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for 400 V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Village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(Nos)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Village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(Nos)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8162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2014--2015 Estimate (BE+RE)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521.41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521.41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738.2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24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1560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3691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62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2015-2016 Estimate (BE+RE)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2452.81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305.53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2758.35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1400.6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50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3250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6837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20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2016-2017 Budget Estimate (BE)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1814.46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138.8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1953.26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6768.0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21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1365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22560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227"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Grand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Myanmar2" pitchFamily="34" charset="0"/>
                          <a:cs typeface="Myanmar2" pitchFamily="34" charset="0"/>
                        </a:rPr>
                        <a:t>4788.68</a:t>
                      </a:r>
                      <a:endParaRPr lang="en-US" sz="16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Myanmar2" pitchFamily="34" charset="0"/>
                          <a:cs typeface="Myanmar2" pitchFamily="34" charset="0"/>
                        </a:rPr>
                        <a:t>444.33</a:t>
                      </a:r>
                      <a:endParaRPr lang="en-US" sz="16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Myanmar2" pitchFamily="34" charset="0"/>
                          <a:cs typeface="Myanmar2" pitchFamily="34" charset="0"/>
                        </a:rPr>
                        <a:t>5233.02</a:t>
                      </a:r>
                      <a:endParaRPr lang="en-US" sz="16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Myanmar2" pitchFamily="34" charset="0"/>
                          <a:cs typeface="Myanmar2" pitchFamily="34" charset="0"/>
                        </a:rPr>
                        <a:t>8906.8</a:t>
                      </a:r>
                      <a:endParaRPr lang="en-US" sz="16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Myanmar2" pitchFamily="34" charset="0"/>
                          <a:cs typeface="Myanmar2" pitchFamily="34" charset="0"/>
                        </a:rPr>
                        <a:t>95</a:t>
                      </a:r>
                      <a:endParaRPr lang="en-US" sz="16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Myanmar2" pitchFamily="34" charset="0"/>
                          <a:cs typeface="Myanmar2" pitchFamily="34" charset="0"/>
                        </a:rPr>
                        <a:t>6175</a:t>
                      </a:r>
                      <a:endParaRPr lang="en-US" sz="16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33088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84281850"/>
              </p:ext>
            </p:extLst>
          </p:nvPr>
        </p:nvGraphicFramePr>
        <p:xfrm>
          <a:off x="533400" y="1295400"/>
          <a:ext cx="8751124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724"/>
                <a:gridCol w="8153400"/>
              </a:tblGrid>
              <a:tr h="1081236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en-US" sz="28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latin typeface="Myanmar2" pitchFamily="34" charset="0"/>
                          <a:cs typeface="Myanmar2" pitchFamily="34" charset="0"/>
                        </a:rPr>
                        <a:t> Dumping site for Material of National Electrification Plan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1360264"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2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Mawlamyine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District –ESE Compound </a:t>
                      </a:r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Mupon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ward 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</a:t>
                      </a:r>
                      <a:r>
                        <a:rPr lang="en-US" sz="2000" b="1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Mawlamyine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township.</a:t>
                      </a:r>
                      <a:endParaRPr lang="my-MM" sz="20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292300"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Thaton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District            _</a:t>
                      </a:r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Thaton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District  ESE office, </a:t>
                      </a:r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Thaton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Township.</a:t>
                      </a:r>
                      <a:endParaRPr lang="my-MM" sz="20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7266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6209282"/>
              </p:ext>
            </p:extLst>
          </p:nvPr>
        </p:nvGraphicFramePr>
        <p:xfrm>
          <a:off x="381001" y="1447800"/>
          <a:ext cx="92202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022"/>
                <a:gridCol w="3885335"/>
                <a:gridCol w="1204042"/>
                <a:gridCol w="3576801"/>
              </a:tblGrid>
              <a:tr h="55858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11/0.4 kV 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Distribution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Transformer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34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Myanmar2" pitchFamily="34" charset="0"/>
                          <a:cs typeface="Myanmar2" pitchFamily="34" charset="0"/>
                        </a:rPr>
                        <a:t>Mawlamying</a:t>
                      </a:r>
                      <a:r>
                        <a:rPr lang="en-US" sz="1800" u="none" strike="noStrike" dirty="0">
                          <a:effectLst/>
                          <a:latin typeface="Myanmar2" pitchFamily="34" charset="0"/>
                          <a:cs typeface="Myanmar2" pitchFamily="34" charset="0"/>
                        </a:rPr>
                        <a:t> 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844" marR="3844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1210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Myanmar2" pitchFamily="34" charset="0"/>
                          <a:cs typeface="Myanmar2" pitchFamily="34" charset="0"/>
                        </a:rPr>
                        <a:t>Mawlamying</a:t>
                      </a:r>
                      <a:r>
                        <a:rPr lang="en-US" sz="1800" u="none" strike="noStrike" dirty="0">
                          <a:effectLst/>
                          <a:latin typeface="Myanmar2" pitchFamily="34" charset="0"/>
                          <a:cs typeface="Myanmar2" pitchFamily="34" charset="0"/>
                        </a:rPr>
                        <a:t> 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844" marR="3844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ACSR 95mm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2</a:t>
                      </a:r>
                      <a:endParaRPr lang="en-US" sz="1800" baseline="300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61.5 Ton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Myanmar2" pitchFamily="34" charset="0"/>
                          <a:cs typeface="Myanmar2" pitchFamily="34" charset="0"/>
                        </a:rPr>
                        <a:t>Mawlamying</a:t>
                      </a:r>
                      <a:r>
                        <a:rPr lang="en-US" sz="1800" u="none" strike="noStrike" dirty="0">
                          <a:effectLst/>
                          <a:latin typeface="Myanmar2" pitchFamily="34" charset="0"/>
                          <a:cs typeface="Myanmar2" pitchFamily="34" charset="0"/>
                        </a:rPr>
                        <a:t> 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844" marR="3844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Disc Insulators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960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Myanmar2" pitchFamily="34" charset="0"/>
                          <a:cs typeface="Myanmar2" pitchFamily="34" charset="0"/>
                        </a:rPr>
                        <a:t>Mawlamying</a:t>
                      </a:r>
                      <a:r>
                        <a:rPr lang="en-US" sz="1800" u="none" strike="noStrike" dirty="0">
                          <a:effectLst/>
                          <a:latin typeface="Myanmar2" pitchFamily="34" charset="0"/>
                          <a:cs typeface="Myanmar2" pitchFamily="34" charset="0"/>
                        </a:rPr>
                        <a:t> 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844" marR="3844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Pin Insulators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3098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Myanmar2" pitchFamily="34" charset="0"/>
                          <a:cs typeface="Myanmar2" pitchFamily="34" charset="0"/>
                        </a:rPr>
                        <a:t>Mawlamying</a:t>
                      </a:r>
                      <a:r>
                        <a:rPr lang="en-US" sz="1800" u="none" strike="noStrike" dirty="0">
                          <a:effectLst/>
                          <a:latin typeface="Myanmar2" pitchFamily="34" charset="0"/>
                          <a:cs typeface="Myanmar2" pitchFamily="34" charset="0"/>
                        </a:rPr>
                        <a:t> 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844" marR="3844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5.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Surge arresters,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Disconnectors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, Fuses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34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Myanmar2" pitchFamily="34" charset="0"/>
                          <a:cs typeface="Myanmar2" pitchFamily="34" charset="0"/>
                        </a:rPr>
                        <a:t>Mawlamying</a:t>
                      </a:r>
                      <a:r>
                        <a:rPr lang="en-US" sz="1800" u="none" strike="noStrike" dirty="0">
                          <a:effectLst/>
                          <a:latin typeface="Myanmar2" pitchFamily="34" charset="0"/>
                          <a:cs typeface="Myanmar2" pitchFamily="34" charset="0"/>
                        </a:rPr>
                        <a:t> 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844" marR="3844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Other Material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 Lot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  <a:latin typeface="Myanmar2" pitchFamily="34" charset="0"/>
                          <a:cs typeface="Myanmar2" pitchFamily="34" charset="0"/>
                        </a:rPr>
                        <a:t>Mawlamying</a:t>
                      </a:r>
                      <a:r>
                        <a:rPr lang="en-US" sz="1800" u="none" strike="noStrike" dirty="0">
                          <a:effectLst/>
                          <a:latin typeface="Myanmar2" pitchFamily="34" charset="0"/>
                          <a:cs typeface="Myanmar2" pitchFamily="34" charset="0"/>
                        </a:rPr>
                        <a:t> 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844" marR="3844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762000" y="609600"/>
            <a:ext cx="85344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Main Materials List Transported to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Mawlamyine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District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8241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79663129"/>
              </p:ext>
            </p:extLst>
          </p:nvPr>
        </p:nvGraphicFramePr>
        <p:xfrm>
          <a:off x="380999" y="1447800"/>
          <a:ext cx="9296402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504"/>
                <a:gridCol w="3560314"/>
                <a:gridCol w="1095864"/>
                <a:gridCol w="4096720"/>
              </a:tblGrid>
              <a:tr h="55858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11/0.4 kV 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Distribution Transformer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47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Thaton</a:t>
                      </a:r>
                      <a:r>
                        <a:rPr lang="en-US" sz="1800" u="none" strike="noStrike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u="none" strike="noStrike" dirty="0"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844" marR="3844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1760 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Thaton</a:t>
                      </a:r>
                      <a:r>
                        <a:rPr lang="en-US" sz="1800" u="none" strike="noStrike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u="none" strike="noStrike" dirty="0"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844" marR="3844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ACSR 95mm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2</a:t>
                      </a:r>
                      <a:endParaRPr lang="en-US" sz="1800" baseline="300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89.8 Ton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Thaton</a:t>
                      </a:r>
                      <a:r>
                        <a:rPr lang="en-US" sz="1800" u="none" strike="noStrike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u="none" strike="noStrike" dirty="0"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844" marR="3844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Disc Insulators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1389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Thaton</a:t>
                      </a:r>
                      <a:r>
                        <a:rPr lang="en-US" sz="1800" u="none" strike="noStrike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u="none" strike="noStrike" dirty="0"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844" marR="3844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Pin Insulators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4515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Thaton</a:t>
                      </a:r>
                      <a:r>
                        <a:rPr lang="en-US" sz="1800" u="none" strike="noStrike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u="none" strike="noStrike" dirty="0"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844" marR="3844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5.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Surge arresters,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Disconnectors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, Fuses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47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Thaton</a:t>
                      </a:r>
                      <a:r>
                        <a:rPr lang="en-US" sz="1800" u="none" strike="noStrike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u="none" strike="noStrike" dirty="0"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844" marR="3844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Other Material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 Lot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Thaton</a:t>
                      </a:r>
                      <a:r>
                        <a:rPr lang="en-US" sz="1800" u="none" strike="noStrike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u="none" strike="noStrike" dirty="0"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844" marR="3844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09600" y="609600"/>
            <a:ext cx="86868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Main Materials List Transported to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Thaton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District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665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14400" y="914400"/>
            <a:ext cx="8229600" cy="4343400"/>
          </a:xfrm>
          <a:prstGeom prst="ellipse">
            <a:avLst/>
          </a:prstGeom>
          <a:solidFill>
            <a:srgbClr val="11C1FF"/>
          </a:solidFill>
          <a:ln w="1016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5400" y="2474774"/>
            <a:ext cx="737870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THANK </a:t>
            </a: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YOU</a:t>
            </a:r>
            <a:endParaRPr lang="my-MM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7354704"/>
              </p:ext>
            </p:extLst>
          </p:nvPr>
        </p:nvGraphicFramePr>
        <p:xfrm>
          <a:off x="697676" y="548549"/>
          <a:ext cx="8751124" cy="5465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724"/>
                <a:gridCol w="8153400"/>
              </a:tblGrid>
              <a:tr h="762000"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As Per DE Idea after discussion with Local government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459708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my-MM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The  following factor are agreed to perform an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 Implement after discussion with chief minister (Mon state)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41201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 To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be performed priority the villages, which have along the main road.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29441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 The villages within 2 miles from National Grid Line.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1181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 To be performed priority villages having households more them 100 and above.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75051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my-MM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 To be ex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plain the public of villages to construct the low voltage line by local  fund.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869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 And them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,the remain villages will be implemented continuously by  National Electrification    </a:t>
                      </a: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 plan.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0211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 ESE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(Mon state)will implement the work done  under management  MOEP coordination </a:t>
                      </a: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especially with local Government.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0238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endParaRPr lang="my-MM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912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52735"/>
            <a:ext cx="99060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Priority  Electrification Project List for  Mon State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0293243"/>
              </p:ext>
            </p:extLst>
          </p:nvPr>
        </p:nvGraphicFramePr>
        <p:xfrm>
          <a:off x="304800" y="914400"/>
          <a:ext cx="9220202" cy="5181600"/>
        </p:xfrm>
        <a:graphic>
          <a:graphicData uri="http://schemas.openxmlformats.org/drawingml/2006/table">
            <a:tbl>
              <a:tblPr/>
              <a:tblGrid>
                <a:gridCol w="504380"/>
                <a:gridCol w="1176884"/>
                <a:gridCol w="2506612"/>
                <a:gridCol w="1730938"/>
                <a:gridCol w="3301388"/>
              </a:tblGrid>
              <a:tr h="49942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 of Village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Remark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202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Mawlamyine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Mawlamyine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my-MM" sz="18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Within 2 miles Distance from existing grid Line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6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Mudon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6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Thanbhyu</a:t>
                      </a:r>
                      <a:endParaRPr lang="en-US" sz="18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l" fontAlgn="ctr"/>
                      <a:r>
                        <a:rPr lang="en-US" sz="18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zayat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6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Kyaitmayaw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6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Thaton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Thaton</a:t>
                      </a:r>
                      <a:endParaRPr lang="my-MM" sz="18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6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KyaitHto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637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Paung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6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Belin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According to Replace with 33/11kV,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 MVA Transformer To 33/11kV,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 MVA Transformer 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2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80</a:t>
                      </a:r>
                      <a:endParaRPr lang="en-US" b="1" dirty="0"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328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09600" y="685800"/>
            <a:ext cx="8686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The additional electrification statement due to newly and upgrading 33/11kV substation and related power line for Mon State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4746886"/>
              </p:ext>
            </p:extLst>
          </p:nvPr>
        </p:nvGraphicFramePr>
        <p:xfrm>
          <a:off x="453520" y="1752600"/>
          <a:ext cx="9147682" cy="30813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0612"/>
                <a:gridCol w="857707"/>
                <a:gridCol w="857707"/>
                <a:gridCol w="857707"/>
                <a:gridCol w="857707"/>
                <a:gridCol w="857707"/>
                <a:gridCol w="857707"/>
                <a:gridCol w="857707"/>
                <a:gridCol w="857707"/>
                <a:gridCol w="857707"/>
                <a:gridCol w="857707"/>
              </a:tblGrid>
              <a:tr h="6858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Sr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No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Township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 Be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Constructed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The effective area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(within 2 Miles) 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Estimated Cost (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millon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kyats)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09600">
                <a:tc vMerge="1">
                  <a:txBody>
                    <a:bodyPr/>
                    <a:lstStyle/>
                    <a:p>
                      <a:pPr algn="ctr" rtl="0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Substation</a:t>
                      </a: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66 kV Line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(mile)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33 kV Line (mile)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Vill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(ages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Nos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Household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Nos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Population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Nos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Material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Instruction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92551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Belin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Upgrade 33/11kV</a:t>
                      </a:r>
                    </a:p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5MVA To  10 MVA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2101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11882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706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720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2960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20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2101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11882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706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14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720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085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37419046"/>
              </p:ext>
            </p:extLst>
          </p:nvPr>
        </p:nvGraphicFramePr>
        <p:xfrm>
          <a:off x="152400" y="1219200"/>
          <a:ext cx="9621810" cy="32035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4320"/>
                <a:gridCol w="548640"/>
                <a:gridCol w="587817"/>
                <a:gridCol w="449939"/>
                <a:gridCol w="449939"/>
                <a:gridCol w="449939"/>
                <a:gridCol w="449939"/>
                <a:gridCol w="548640"/>
                <a:gridCol w="449939"/>
                <a:gridCol w="548640"/>
                <a:gridCol w="548640"/>
                <a:gridCol w="457200"/>
                <a:gridCol w="228600"/>
                <a:gridCol w="584146"/>
                <a:gridCol w="449939"/>
                <a:gridCol w="457200"/>
                <a:gridCol w="502920"/>
                <a:gridCol w="580637"/>
                <a:gridCol w="457200"/>
                <a:gridCol w="597576"/>
              </a:tblGrid>
              <a:tr h="38418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District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 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of Village To be </a:t>
                      </a:r>
                      <a:r>
                        <a:rPr lang="en-US" sz="1300" b="1" u="none" strike="noStrike" dirty="0" err="1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Electrif</a:t>
                      </a:r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1300" b="1" u="none" strike="noStrike" dirty="0" err="1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ied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 of House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House hold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Popul-ation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 be constructed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Estima</a:t>
                      </a:r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ted 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 (Mil </a:t>
                      </a:r>
                      <a:r>
                        <a:rPr lang="en-US" sz="1300" b="1" u="none" strike="noStrike" dirty="0" err="1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Kyates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Task by regional</a:t>
                      </a:r>
                      <a:endParaRPr lang="en-US" sz="1300" b="1" i="0" u="none" strike="noStrike" dirty="0">
                        <a:solidFill>
                          <a:srgbClr val="0061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 for 11 kV Line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11/0.4 kV Transformer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400 V Lines (Miles)</a:t>
                      </a:r>
                      <a:endParaRPr lang="en-US" sz="1300" b="1" i="0" u="none" strike="noStrike" dirty="0">
                        <a:solidFill>
                          <a:srgbClr val="0061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Estimated cost (Mil </a:t>
                      </a:r>
                      <a:r>
                        <a:rPr lang="en-US" sz="1300" b="1" u="none" strike="noStrike" dirty="0" err="1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Kyates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300" b="1" i="0" u="none" strike="noStrike" dirty="0">
                        <a:solidFill>
                          <a:srgbClr val="0061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838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Mile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Materi</a:t>
                      </a:r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al 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Transport 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Constr</a:t>
                      </a:r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uc</a:t>
                      </a:r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tion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KVA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Material 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Transport 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Construc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tion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Mawlamyine</a:t>
                      </a:r>
                      <a:endParaRPr lang="en-US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5450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5804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32405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26.49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664.98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36.16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106.54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807.68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4370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448.36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12.51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28.56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489.44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1297.12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30.34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1430.02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Thaton</a:t>
                      </a:r>
                      <a:endParaRPr lang="en-US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6995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7291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39804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38.66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970.48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52.77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155.49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1178.74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6710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643.56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17.29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39.48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700.34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1879.08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43.35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2043.22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 rtl="0" fontAlgn="b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12445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13095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72209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65.15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1635.46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88.93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262.03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1986.42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11080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1091.92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29.81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68.04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1189.77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3176.19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73.69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3473.23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52400" y="559713"/>
            <a:ext cx="9601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Mon State (Within 2 miles from Existing 11 kV Distribution Line)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578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0" y="76200"/>
            <a:ext cx="9906000" cy="685800"/>
          </a:xfrm>
          <a:prstGeom prst="rect">
            <a:avLst/>
          </a:prstGeom>
          <a:noFill/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of Mon State 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914400"/>
            <a:ext cx="3505200" cy="1447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 lnSpcReduction="10000"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 kV Distribution Line 65.15miles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 V Distribution Line     73.69 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11/0.4 kV Distribution Transformer 81Nos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33/11kV Main Transformer  1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162799" y="1066800"/>
            <a:ext cx="2732822" cy="16764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  Mon State Territory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80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13095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3176.195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81000" y="4953000"/>
            <a:ext cx="2819400" cy="1676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Thaton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51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7291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1879.08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(mil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176544" y="5029200"/>
            <a:ext cx="2729456" cy="1676400"/>
          </a:xfrm>
          <a:prstGeom prst="rect">
            <a:avLst/>
          </a:prstGeom>
          <a:solidFill>
            <a:srgbClr val="FFFF99"/>
          </a:solidFill>
        </p:spPr>
        <p:txBody>
          <a:bodyPr vert="horz" lIns="91431" tIns="45715" rIns="91431" bIns="45715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Mawlamyine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-   29Nos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- 5804 Estimated Cost              -    1297.116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8944" y="914400"/>
            <a:ext cx="3567655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flipV="1">
            <a:off x="2971800" y="2743200"/>
            <a:ext cx="1600200" cy="2209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6324600" y="4572000"/>
            <a:ext cx="1524001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own Arrow 3"/>
          <p:cNvSpPr/>
          <p:nvPr/>
        </p:nvSpPr>
        <p:spPr>
          <a:xfrm rot="3441346">
            <a:off x="7548849" y="2607676"/>
            <a:ext cx="256352" cy="1057163"/>
          </a:xfrm>
          <a:prstGeom prst="downArrow">
            <a:avLst>
              <a:gd name="adj1" fmla="val 50000"/>
              <a:gd name="adj2" fmla="val 46523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505200" y="949656"/>
            <a:ext cx="3657600" cy="57559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537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268069"/>
            <a:ext cx="9601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</a:t>
            </a:r>
            <a:r>
              <a:rPr lang="en-US" sz="2200" b="1" dirty="0" err="1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Mawlamyine</a:t>
            </a:r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District</a:t>
            </a:r>
          </a:p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84292857"/>
              </p:ext>
            </p:extLst>
          </p:nvPr>
        </p:nvGraphicFramePr>
        <p:xfrm>
          <a:off x="152400" y="1063611"/>
          <a:ext cx="9599761" cy="41625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4320"/>
                <a:gridCol w="548640"/>
                <a:gridCol w="548640"/>
                <a:gridCol w="457200"/>
                <a:gridCol w="449939"/>
                <a:gridCol w="449939"/>
                <a:gridCol w="449939"/>
                <a:gridCol w="548640"/>
                <a:gridCol w="449939"/>
                <a:gridCol w="548640"/>
                <a:gridCol w="529810"/>
                <a:gridCol w="365760"/>
                <a:gridCol w="274320"/>
                <a:gridCol w="548640"/>
                <a:gridCol w="449939"/>
                <a:gridCol w="449939"/>
                <a:gridCol w="548640"/>
                <a:gridCol w="640080"/>
                <a:gridCol w="469221"/>
                <a:gridCol w="597576"/>
              </a:tblGrid>
              <a:tr h="36576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Town ship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 </a:t>
                      </a:r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of Village To be </a:t>
                      </a:r>
                      <a:r>
                        <a:rPr lang="en-US" sz="13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Electrifi</a:t>
                      </a:r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13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ed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 of House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House hold 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Popula</a:t>
                      </a:r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tion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 be constructed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Estimated cost (Mil Kyates)</a:t>
                      </a:r>
                      <a:endParaRPr lang="en-US" sz="1300" b="1" i="0" u="none" strike="noStrike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Task by regional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 for 11 kV Line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11/0.4 kV Transformer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400 V Lines (Miles)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Estimated cost (Mil </a:t>
                      </a:r>
                      <a:r>
                        <a:rPr lang="en-US" sz="1300" b="1" u="none" strike="noStrike" dirty="0" err="1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Kyates</a:t>
                      </a:r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704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Mile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Materi</a:t>
                      </a:r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al </a:t>
                      </a:r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Transport 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Constr</a:t>
                      </a:r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uc</a:t>
                      </a:r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tion</a:t>
                      </a:r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KVA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Material 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Transport 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Construc</a:t>
                      </a:r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tion</a:t>
                      </a:r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34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Mawlamyine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190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215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614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1.91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47.947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2.607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7.682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58.236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300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28.078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0.736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1.680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30.494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88.730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2.17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102.279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Mudon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1277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1277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6693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1.72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43.177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2.348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6.918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52.443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760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60.392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1.472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3.360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65.224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117.667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329.931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Thanbyuzayat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2133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2401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12510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11.02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276.635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15.042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44.322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336.000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1810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186.803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5.152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11.760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203.715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539.715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11.57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545.329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Kyaik</a:t>
                      </a:r>
                      <a:r>
                        <a:rPr lang="en-US" sz="13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mayaw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1850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1911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12588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11.84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297.220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16.162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47.620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361.002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1500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173.090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5.152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11.760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190.002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551.004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9.6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452.477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09600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5450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5804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32405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26.49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664.979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36.159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106.542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807.681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4370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448.363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12.512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28.56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489.435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1297.116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30.34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1430.016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3796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3814" y="798792"/>
            <a:ext cx="5674930" cy="603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24200"/>
            <a:ext cx="2971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9895" y="1371600"/>
            <a:ext cx="287610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143000"/>
            <a:ext cx="2743200" cy="1676400"/>
          </a:xfrm>
          <a:prstGeom prst="rect">
            <a:avLst/>
          </a:prstGeom>
          <a:solidFill>
            <a:srgbClr val="FF33CC"/>
          </a:solidFill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63564" y="3276600"/>
            <a:ext cx="284243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170967"/>
            <a:ext cx="2971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2743200" y="1143000"/>
            <a:ext cx="16002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667000" y="1905000"/>
            <a:ext cx="1447800" cy="762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562600" y="3429000"/>
            <a:ext cx="16002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248400" y="1447800"/>
            <a:ext cx="9144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0" y="5181600"/>
            <a:ext cx="3086100" cy="169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Mawlamyine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District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No.  of Villages              -   29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b="1" dirty="0" smtClean="0"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Household                      -   5804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Estimated Cost              -    1297.116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(mil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kyats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)</a:t>
            </a:r>
            <a:endParaRPr lang="en-US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3233273"/>
            <a:ext cx="29718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      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Mudon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No.  of Villages             -   3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b="1" dirty="0" smtClean="0"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Household                     -   1277 Estimated Cost             -   117.667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(mil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kyats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)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934200" y="1371600"/>
            <a:ext cx="29718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Kyaitmayaw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No.  of Villages             -   12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b="1" dirty="0" smtClean="0"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Household                     -   1911 Estimated Cost              -    551.004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(mil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kyats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)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1143000"/>
            <a:ext cx="27432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     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Mawlamyine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No.  of Villages           -   2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b="1" dirty="0" smtClean="0"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Househld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                    -   215   Estimated Cost           88.730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(mil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kyats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)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7010399" y="3276600"/>
            <a:ext cx="2895601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Thanphyuzayat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No.  of Villages            -   12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b="1" dirty="0" smtClean="0"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Household                    -   2401 Estimated Cost            -    539.715</a:t>
            </a:r>
          </a:p>
          <a:p>
            <a:pPr>
              <a:spcBef>
                <a:spcPct val="20000"/>
              </a:spcBef>
              <a:defRPr/>
            </a:pPr>
            <a:r>
              <a:rPr lang="en-US" b="1" dirty="0" smtClean="0">
                <a:latin typeface="Myanmar2" pitchFamily="34" charset="0"/>
                <a:cs typeface="Myanmar2" pitchFamily="34" charset="0"/>
              </a:rPr>
              <a:t>(mil </a:t>
            </a:r>
            <a:r>
              <a:rPr lang="en-US" b="1" dirty="0" err="1" smtClean="0">
                <a:latin typeface="Myanmar2" pitchFamily="34" charset="0"/>
                <a:cs typeface="Myanmar2" pitchFamily="34" charset="0"/>
              </a:rPr>
              <a:t>kyats</a:t>
            </a:r>
            <a:r>
              <a:rPr lang="en-US" b="1" dirty="0" smtClean="0">
                <a:latin typeface="Myanmar2" pitchFamily="34" charset="0"/>
                <a:cs typeface="Myanmar2" pitchFamily="34" charset="0"/>
              </a:rPr>
              <a:t>)</a:t>
            </a:r>
            <a:endParaRPr lang="en-US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0" y="76200"/>
            <a:ext cx="9906000" cy="685800"/>
          </a:xfrm>
          <a:prstGeom prst="rect">
            <a:avLst/>
          </a:prstGeom>
          <a:noFill/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of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Mawlamyine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District 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2743200" y="2362200"/>
            <a:ext cx="1524000" cy="1447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3666" y="268069"/>
            <a:ext cx="9601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Thaton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District</a:t>
            </a:r>
          </a:p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85214901"/>
              </p:ext>
            </p:extLst>
          </p:nvPr>
        </p:nvGraphicFramePr>
        <p:xfrm>
          <a:off x="152400" y="1063611"/>
          <a:ext cx="9650153" cy="38790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7339"/>
                <a:gridCol w="562016"/>
                <a:gridCol w="562016"/>
                <a:gridCol w="460909"/>
                <a:gridCol w="460909"/>
                <a:gridCol w="460909"/>
                <a:gridCol w="374677"/>
                <a:gridCol w="562016"/>
                <a:gridCol w="460909"/>
                <a:gridCol w="562016"/>
                <a:gridCol w="562016"/>
                <a:gridCol w="374677"/>
                <a:gridCol w="281008"/>
                <a:gridCol w="562016"/>
                <a:gridCol w="460909"/>
                <a:gridCol w="460909"/>
                <a:gridCol w="562016"/>
                <a:gridCol w="640080"/>
                <a:gridCol w="480661"/>
                <a:gridCol w="612145"/>
              </a:tblGrid>
              <a:tr h="36576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Town ship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 </a:t>
                      </a:r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of Village To be </a:t>
                      </a:r>
                      <a:r>
                        <a:rPr lang="en-US" sz="13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Electrif</a:t>
                      </a:r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13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ied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 of House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House hold 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Popula</a:t>
                      </a:r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tion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 be constructed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Estimated cost (Mil Kyates)</a:t>
                      </a:r>
                      <a:endParaRPr lang="en-US" sz="1300" b="1" i="0" u="none" strike="noStrike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Task by regional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 for 11 kV Line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11/0.4 kV Transformer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400 V Lines (Miles)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Estimated cost (Mil </a:t>
                      </a:r>
                      <a:r>
                        <a:rPr lang="en-US" sz="1300" b="1" u="none" strike="noStrike" dirty="0" err="1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Kyates</a:t>
                      </a:r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704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Mile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Materi</a:t>
                      </a:r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al </a:t>
                      </a:r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Transport 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Constr</a:t>
                      </a:r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uc</a:t>
                      </a:r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tion</a:t>
                      </a:r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KVA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Material 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Transport 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Construc</a:t>
                      </a:r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tion</a:t>
                      </a:r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10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Thaton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1646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1711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9610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16.71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419.471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22.809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67.208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509.448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2400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209.254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5.152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11.760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226.166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735.654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13.25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624.512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Belin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2101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2101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11882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13.48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338.388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18.400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54.217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411.005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2290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249.948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7.360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16.800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274.108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685.113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13.59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640.537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Kyaik</a:t>
                      </a: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tho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2062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2062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9306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4.37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109.700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5.965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17.576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133.241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860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74.298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1.840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4.200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80.338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213.579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7.37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347.370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Paung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1186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1417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9006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4.1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102.922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5.597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16.490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125.009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1160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110.061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2.944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6.720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119.725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244.734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9.14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430.796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78476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6995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7291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39804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38.66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970.481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52.771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155.491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1178.743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6710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643.561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17.296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39.48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700.337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1879.080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43.35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</a:rPr>
                        <a:t>2043.215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3175</TotalTime>
  <Words>1537</Words>
  <Application>Microsoft Office PowerPoint</Application>
  <PresentationFormat>A4 Paper (210x297 mm)</PresentationFormat>
  <Paragraphs>658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The Statement of Fiscal Yearly Budget and Electrified Connection for Mon State 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idea</dc:creator>
  <cp:lastModifiedBy>HP</cp:lastModifiedBy>
  <cp:revision>644</cp:revision>
  <cp:lastPrinted>2015-10-14T16:10:11Z</cp:lastPrinted>
  <dcterms:created xsi:type="dcterms:W3CDTF">2015-08-28T09:51:45Z</dcterms:created>
  <dcterms:modified xsi:type="dcterms:W3CDTF">2015-10-21T03:20:46Z</dcterms:modified>
</cp:coreProperties>
</file>